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8" r:id="rId2"/>
    <p:sldId id="267" r:id="rId3"/>
    <p:sldId id="266" r:id="rId4"/>
    <p:sldId id="269" r:id="rId5"/>
    <p:sldId id="270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83" d="100"/>
          <a:sy n="83" d="100"/>
        </p:scale>
        <p:origin x="-6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01332926486271"/>
          <c:y val="0.19325918021414312"/>
          <c:w val="0.38236396843751019"/>
          <c:h val="0.680980368918479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3056083312242404"/>
                  <c:y val="-0.15217245315962658"/>
                </c:manualLayout>
              </c:layout>
              <c:spPr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9287"/>
                        <a:gd name="adj2" fmla="val -22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5483571038208922"/>
                  <c:y val="0.109889706018989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37316E8-16A6-48E3-AB26-45C715E933E8}" type="CATEGORYNAME">
                      <a:rPr lang="ru-RU" sz="1100"/>
                      <a:pPr>
                        <a:defRPr sz="1100" b="0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fld id="{9583BB04-3B0F-4FB7-A120-1EC21A85790B}" type="PERCENTAGE">
                      <a:rPr lang="ru-RU" sz="1100" baseline="0"/>
                      <a:pPr>
                        <a:defRPr sz="1100" b="0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100" baseline="0" dirty="0"/>
                  </a:p>
                </c:rich>
              </c:tx>
              <c:spPr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1089"/>
                        <a:gd name="adj2" fmla="val -4023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38236-76A7-4CD6-AB72-2CEA481115AD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Субъект микро- и малого предпринимательства – сельскохозяйственный товаропроизводитель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12F0D-5AC9-4822-8683-D4F3F148E485}" type="parTrans" cxnId="{57C1BD57-70B2-48D0-8FD0-67D6A8FDBD97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17CAF9A0-0D4C-4C52-9638-D14D77016FEE}" type="sibTrans" cxnId="{57C1BD57-70B2-48D0-8FD0-67D6A8FDBD97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</a:t>
          </a:r>
          <a:r>
            <a:rPr lang="ru-RU" sz="1050" b="0" smtClean="0">
              <a:latin typeface="Arial" panose="020B0604020202020204" pitchFamily="34" charset="0"/>
              <a:cs typeface="Arial" panose="020B0604020202020204" pitchFamily="34" charset="0"/>
            </a:rPr>
            <a:t>сельской агломерации</a:t>
          </a:r>
          <a:endParaRPr lang="ru-RU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 sz="1200"/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 sz="1200"/>
        </a:p>
      </dgm:t>
    </dgm:pt>
    <dgm:pt modelId="{5D154AA7-FACF-465E-8E7A-48FAD669334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Наличие участка, право собственности или право использования которого превышает 5 лет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9BD3B-B1AE-4D63-9D3F-E3072EC759B1}" type="parTrans" cxnId="{B7D6A69B-C2D1-4193-93FA-D6D58A1C7CD0}">
      <dgm:prSet/>
      <dgm:spPr/>
      <dgm:t>
        <a:bodyPr/>
        <a:lstStyle/>
        <a:p>
          <a:endParaRPr lang="ru-RU" sz="1200"/>
        </a:p>
      </dgm:t>
    </dgm:pt>
    <dgm:pt modelId="{F137D7F4-F844-458E-9449-1BC18F83AE10}" type="sibTrans" cxnId="{B7D6A69B-C2D1-4193-93FA-D6D58A1C7CD0}">
      <dgm:prSet/>
      <dgm:spPr/>
      <dgm:t>
        <a:bodyPr/>
        <a:lstStyle/>
        <a:p>
          <a:endParaRPr lang="ru-RU" sz="1200"/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 sz="1200"/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5586E-97A8-4E30-8A61-722EE2B9C980}" type="pres">
      <dgm:prSet presAssocID="{F37ACEFF-5841-4E3F-AC0D-168786C1CA76}" presName="parentText" presStyleLbl="node1" presStyleIdx="0" presStyleCnt="1" custScaleY="33599" custLinFactNeighborY="-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63C2-FF72-4F7E-9999-2C5DCEFD58FC}" type="pres">
      <dgm:prSet presAssocID="{F37ACEFF-5841-4E3F-AC0D-168786C1CA76}" presName="childText" presStyleLbl="revTx" presStyleIdx="0" presStyleCnt="1" custLinFactNeighborY="-12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89180A8A-E431-4AAD-AD89-158E753156C7}" type="presOf" srcId="{F37ACEFF-5841-4E3F-AC0D-168786C1CA76}" destId="{7315586E-97A8-4E30-8A61-722EE2B9C980}" srcOrd="0" destOrd="0" presId="urn:microsoft.com/office/officeart/2005/8/layout/vList2"/>
    <dgm:cxn modelId="{C4B9A3DF-2933-4650-A8A5-0C34BD698F66}" type="presOf" srcId="{8A038236-76A7-4CD6-AB72-2CEA481115AD}" destId="{122A63C2-FF72-4F7E-9999-2C5DCEFD58FC}" srcOrd="0" destOrd="1" presId="urn:microsoft.com/office/officeart/2005/8/layout/vList2"/>
    <dgm:cxn modelId="{228E63F6-61B9-473C-BD31-B486E80069C5}" srcId="{F37ACEFF-5841-4E3F-AC0D-168786C1CA76}" destId="{78D9B1A5-BC7B-4CDC-A843-329CCD26EE1E}" srcOrd="2" destOrd="0" parTransId="{5AC655EE-1CD9-450C-B032-D5319C97CB99}" sibTransId="{D65B3E49-ECD6-4300-B586-377232252372}"/>
    <dgm:cxn modelId="{353E1D63-FE46-4D88-8837-EF62164959F9}" type="presOf" srcId="{1F3654A0-0B2C-413F-8AE3-4E609FC170F6}" destId="{122A63C2-FF72-4F7E-9999-2C5DCEFD58FC}" srcOrd="0" destOrd="0" presId="urn:microsoft.com/office/officeart/2005/8/layout/vList2"/>
    <dgm:cxn modelId="{B7D6A69B-C2D1-4193-93FA-D6D58A1C7CD0}" srcId="{F37ACEFF-5841-4E3F-AC0D-168786C1CA76}" destId="{5D154AA7-FACF-465E-8E7A-48FAD6693346}" srcOrd="3" destOrd="0" parTransId="{DC59BD3B-B1AE-4D63-9D3F-E3072EC759B1}" sibTransId="{F137D7F4-F844-458E-9449-1BC18F83AE10}"/>
    <dgm:cxn modelId="{B0BBCD5D-9566-41B7-B567-C9FC945F131F}" type="presOf" srcId="{78D9B1A5-BC7B-4CDC-A843-329CCD26EE1E}" destId="{122A63C2-FF72-4F7E-9999-2C5DCEFD58FC}" srcOrd="0" destOrd="2" presId="urn:microsoft.com/office/officeart/2005/8/layout/vList2"/>
    <dgm:cxn modelId="{A7827922-81A0-4E17-A3E0-4D1A4B286025}" type="presOf" srcId="{15B2CCB0-34D7-428E-81D0-E6F999B589CD}" destId="{B18ED4DD-80E0-4B27-A88F-A4B5B01E9C07}" srcOrd="0" destOrd="0" presId="urn:microsoft.com/office/officeart/2005/8/layout/vList2"/>
    <dgm:cxn modelId="{57C1BD57-70B2-48D0-8FD0-67D6A8FDBD97}" srcId="{F37ACEFF-5841-4E3F-AC0D-168786C1CA76}" destId="{8A038236-76A7-4CD6-AB72-2CEA481115AD}" srcOrd="1" destOrd="0" parTransId="{44C12F0D-5AC9-4822-8683-D4F3F148E485}" sibTransId="{17CAF9A0-0D4C-4C52-9638-D14D77016FEE}"/>
    <dgm:cxn modelId="{99BB0BE9-3FB6-4BD3-8858-8C44A90547FA}" type="presOf" srcId="{5D154AA7-FACF-465E-8E7A-48FAD6693346}" destId="{122A63C2-FF72-4F7E-9999-2C5DCEFD58FC}" srcOrd="0" destOrd="3" presId="urn:microsoft.com/office/officeart/2005/8/layout/vList2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C23157A0-5891-4EA0-BE77-F7567A288BF1}" type="presParOf" srcId="{B18ED4DD-80E0-4B27-A88F-A4B5B01E9C07}" destId="{7315586E-97A8-4E30-8A61-722EE2B9C980}" srcOrd="0" destOrd="0" presId="urn:microsoft.com/office/officeart/2005/8/layout/vList2"/>
    <dgm:cxn modelId="{DA5EDECC-05D3-42E6-8FC4-FB9A66A00F97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Обязательства грантополучателя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AC900-95F0-4543-B4D7-A18AA5AE314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AD190-DD29-478A-B65A-6EF2E3E50594}" type="parTrans" cxnId="{7AF4AD39-FF27-440F-90FF-DA6B7D625E8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4BFFB-A462-480D-BC2F-EBDEE2ADCC14}" type="sibTrans" cxnId="{7AF4AD39-FF27-440F-90FF-DA6B7D625E8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«Агротуризм»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 sz="1200"/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 sz="1200"/>
        </a:p>
      </dgm:t>
    </dgm:pt>
    <dgm:pt modelId="{F758A74B-DA9A-4718-8D79-C2089C5C3C2A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E6A14-FDA6-481A-930D-EE58B298D833}" type="parTrans" cxnId="{87AAC7EB-C83A-40CB-8369-D7D1784FE264}">
      <dgm:prSet/>
      <dgm:spPr/>
      <dgm:t>
        <a:bodyPr/>
        <a:lstStyle/>
        <a:p>
          <a:endParaRPr lang="ru-RU" sz="1200"/>
        </a:p>
      </dgm:t>
    </dgm:pt>
    <dgm:pt modelId="{F7768C4C-490A-4C75-A5F0-44C354DECF36}" type="sibTrans" cxnId="{87AAC7EB-C83A-40CB-8369-D7D1784FE264}">
      <dgm:prSet/>
      <dgm:spPr/>
      <dgm:t>
        <a:bodyPr/>
        <a:lstStyle/>
        <a:p>
          <a:endParaRPr lang="ru-RU" sz="1200"/>
        </a:p>
      </dgm:t>
    </dgm:pt>
    <dgm:pt modelId="{D62DA47D-C3B9-4F62-8665-6C88D7A03054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производства с</a:t>
          </a:r>
          <a:r>
            <a:rPr lang="en-US" sz="105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х продукции и привлечение людей на сельские территории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7262D-8C91-401C-8026-A1AB6A44DDB9}" type="parTrans" cxnId="{45FB02FA-ED13-4B88-A29C-6B2AA569FA4B}">
      <dgm:prSet/>
      <dgm:spPr/>
      <dgm:t>
        <a:bodyPr/>
        <a:lstStyle/>
        <a:p>
          <a:endParaRPr lang="ru-RU" sz="1200"/>
        </a:p>
      </dgm:t>
    </dgm:pt>
    <dgm:pt modelId="{C0F7118D-3D46-4925-86C2-153C86EFA488}" type="sibTrans" cxnId="{45FB02FA-ED13-4B88-A29C-6B2AA569FA4B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7C921-C17F-4587-917F-5D5DA010662C}" type="pres">
      <dgm:prSet presAssocID="{CD124E6E-85BB-44FD-820F-FE2D83E7325B}" presName="parentText" presStyleLbl="node1" presStyleIdx="0" presStyleCnt="1" custScaleY="34427" custLinFactNeighborX="-703" custLinFactNeighborY="9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A031-7B94-48C1-BF7C-1A7DD5D843C5}" type="pres">
      <dgm:prSet presAssocID="{CD124E6E-85BB-44FD-820F-FE2D83E7325B}" presName="childText" presStyleLbl="revTx" presStyleIdx="0" presStyleCnt="1" custScaleY="99723" custLinFactNeighborY="-15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E7FEA-98BD-431D-A9B6-D8D0E236A080}" type="presOf" srcId="{15B2CCB0-34D7-428E-81D0-E6F999B589CD}" destId="{B18ED4DD-80E0-4B27-A88F-A4B5B01E9C07}" srcOrd="0" destOrd="0" presId="urn:microsoft.com/office/officeart/2005/8/layout/vList2"/>
    <dgm:cxn modelId="{5915BDB7-B9F7-48CF-BDC4-B2B8DBBF4873}" type="presOf" srcId="{4FAEC9D8-6697-4545-9969-3679D6E38B15}" destId="{9E42A031-7B94-48C1-BF7C-1A7DD5D843C5}" srcOrd="0" destOrd="3" presId="urn:microsoft.com/office/officeart/2005/8/layout/vList2"/>
    <dgm:cxn modelId="{45FB02FA-ED13-4B88-A29C-6B2AA569FA4B}" srcId="{CD124E6E-85BB-44FD-820F-FE2D83E7325B}" destId="{D62DA47D-C3B9-4F62-8665-6C88D7A03054}" srcOrd="4" destOrd="0" parTransId="{3A77262D-8C91-401C-8026-A1AB6A44DDB9}" sibTransId="{C0F7118D-3D46-4925-86C2-153C86EFA488}"/>
    <dgm:cxn modelId="{93EBF18C-569D-4311-A124-8936858DC624}" type="presOf" srcId="{90D861EC-9B1F-4A24-B068-403A5C8AE181}" destId="{9E42A031-7B94-48C1-BF7C-1A7DD5D843C5}" srcOrd="0" destOrd="0" presId="urn:microsoft.com/office/officeart/2005/8/layout/vList2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87AAC7EB-C83A-40CB-8369-D7D1784FE264}" srcId="{CD124E6E-85BB-44FD-820F-FE2D83E7325B}" destId="{F758A74B-DA9A-4718-8D79-C2089C5C3C2A}" srcOrd="1" destOrd="0" parTransId="{B1DE6A14-FDA6-481A-930D-EE58B298D833}" sibTransId="{F7768C4C-490A-4C75-A5F0-44C354DECF36}"/>
    <dgm:cxn modelId="{7AF4AD39-FF27-440F-90FF-DA6B7D625E89}" srcId="{CD124E6E-85BB-44FD-820F-FE2D83E7325B}" destId="{F16AC900-95F0-4543-B4D7-A18AA5AE3143}" srcOrd="2" destOrd="0" parTransId="{5C0AD190-DD29-478A-B65A-6EF2E3E50594}" sibTransId="{2914BFFB-A462-480D-BC2F-EBDEE2ADCC14}"/>
    <dgm:cxn modelId="{55A1929D-42AF-4521-83E3-CCBD5CB01F42}" type="presOf" srcId="{CD124E6E-85BB-44FD-820F-FE2D83E7325B}" destId="{9F87C921-C17F-4587-917F-5D5DA010662C}" srcOrd="0" destOrd="0" presId="urn:microsoft.com/office/officeart/2005/8/layout/vList2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DA720520-3ABC-41E9-A549-43EBCC6430AB}" type="presOf" srcId="{F758A74B-DA9A-4718-8D79-C2089C5C3C2A}" destId="{9E42A031-7B94-48C1-BF7C-1A7DD5D843C5}" srcOrd="0" destOrd="1" presId="urn:microsoft.com/office/officeart/2005/8/layout/vList2"/>
    <dgm:cxn modelId="{87AFFC28-1E09-4E04-8257-9C7877531DC4}" type="presOf" srcId="{D62DA47D-C3B9-4F62-8665-6C88D7A03054}" destId="{9E42A031-7B94-48C1-BF7C-1A7DD5D843C5}" srcOrd="0" destOrd="4" presId="urn:microsoft.com/office/officeart/2005/8/layout/vList2"/>
    <dgm:cxn modelId="{CEB357BE-D02E-4F89-86F1-E1DF9A81126E}" type="presOf" srcId="{F16AC900-95F0-4543-B4D7-A18AA5AE3143}" destId="{9E42A031-7B94-48C1-BF7C-1A7DD5D843C5}" srcOrd="0" destOrd="2" presId="urn:microsoft.com/office/officeart/2005/8/layout/vList2"/>
    <dgm:cxn modelId="{BD49991F-D12B-4B5C-8198-1F8D0240CEA6}" srcId="{CD124E6E-85BB-44FD-820F-FE2D83E7325B}" destId="{4FAEC9D8-6697-4545-9969-3679D6E38B15}" srcOrd="3" destOrd="0" parTransId="{B1111823-9CAA-4B46-9ED6-3420361CE315}" sibTransId="{1AA0E942-5D18-4378-8C82-792D921F8DC7}"/>
    <dgm:cxn modelId="{B4E4DC78-A2DB-4A61-BBF3-951AC70F48D6}" type="presParOf" srcId="{B18ED4DD-80E0-4B27-A88F-A4B5B01E9C07}" destId="{9F87C921-C17F-4587-917F-5D5DA010662C}" srcOrd="0" destOrd="0" presId="urn:microsoft.com/office/officeart/2005/8/layout/vList2"/>
    <dgm:cxn modelId="{4503A8F9-E269-4058-AB1A-AF2390768F92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1284344"/>
          <a:ext cx="5190350" cy="4025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50" y="1303994"/>
        <a:ext cx="5151050" cy="363242"/>
      </dsp:txXfrm>
    </dsp:sp>
    <dsp:sp modelId="{122A63C2-FF72-4F7E-9999-2C5DCEFD58FC}">
      <dsp:nvSpPr>
        <dsp:cNvPr id="0" name=""/>
        <dsp:cNvSpPr/>
      </dsp:nvSpPr>
      <dsp:spPr>
        <a:xfrm>
          <a:off x="0" y="1544723"/>
          <a:ext cx="5190350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94" tIns="13970" rIns="78232" bIns="13970" numCol="1" spcCol="1270" anchor="t" anchorCtr="0">
          <a:noAutofit/>
        </a:bodyPr>
        <a:lstStyle/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Субъект микро- и малого предпринимательства – сельскохозяйственный товаропроизводитель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</a:t>
          </a:r>
          <a:r>
            <a:rPr lang="ru-RU" sz="1050" b="0" kern="1200" smtClean="0">
              <a:latin typeface="Arial" panose="020B0604020202020204" pitchFamily="34" charset="0"/>
              <a:cs typeface="Arial" panose="020B0604020202020204" pitchFamily="34" charset="0"/>
            </a:rPr>
            <a:t>сельской агломерации</a:t>
          </a:r>
          <a:endParaRPr lang="ru-RU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Наличие участка, право собственности или право использования которого превышает 5 лет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4723"/>
        <a:ext cx="5190350" cy="135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1453332"/>
          <a:ext cx="5164381" cy="41246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Обязательства грантополучателя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5" y="1473467"/>
        <a:ext cx="5124111" cy="372193"/>
      </dsp:txXfrm>
    </dsp:sp>
    <dsp:sp modelId="{9E42A031-7B94-48C1-BF7C-1A7DD5D843C5}">
      <dsp:nvSpPr>
        <dsp:cNvPr id="0" name=""/>
        <dsp:cNvSpPr/>
      </dsp:nvSpPr>
      <dsp:spPr>
        <a:xfrm>
          <a:off x="0" y="1558239"/>
          <a:ext cx="5164381" cy="1255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69" tIns="13970" rIns="78232" bIns="13970" numCol="1" spcCol="1270" anchor="t" anchorCtr="0">
          <a:noAutofit/>
        </a:bodyPr>
        <a:lstStyle/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«Агротуризм»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производства с</a:t>
          </a:r>
          <a:r>
            <a:rPr lang="en-US" sz="1050" kern="120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50" kern="1200" smtClean="0">
              <a:latin typeface="Arial" panose="020B0604020202020204" pitchFamily="34" charset="0"/>
              <a:cs typeface="Arial" panose="020B0604020202020204" pitchFamily="34" charset="0"/>
            </a:rPr>
            <a:t>х продукции и привлечение людей на сельские территории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58239"/>
        <a:ext cx="5164381" cy="1255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F1A92-2290-4C41-A97A-B96BE366B695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EAC75-1B09-4DE0-90A3-3D639CDCC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0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AC75-1B09-4DE0-90A3-3D639CDCC9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6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AC75-1B09-4DE0-90A3-3D639CDCC9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AC75-1B09-4DE0-90A3-3D639CDCC9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3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EAC75-1B09-4DE0-90A3-3D639CDCC9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3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AB4-255E-4210-A068-7C86CAA2A11D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31C-2DD9-4508-88F0-7E048C7D1EC9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2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F13-994C-44CA-9F16-5655CFC9B9EE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3F63-F7A3-4049-91F7-6922A8DA6BCD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6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A6A7-C13E-4715-8A57-A58D7E120F87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3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047B-9B08-4290-A66D-486B0E16C09B}" type="datetime1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C2FE-CB20-41CE-8AB1-FB929894AF7A}" type="datetime1">
              <a:rPr lang="ru-RU" smtClean="0"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5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07A-CE09-4093-A068-D7555D3F7635}" type="datetime1">
              <a:rPr lang="ru-RU" smtClean="0"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5DF7-5361-4CA2-8BBB-AB1282155CEF}" type="datetime1">
              <a:rPr lang="ru-RU" smtClean="0"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C490-253F-4E00-9627-CD757C8FAD00}" type="datetime1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7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5716-02A6-4D57-949D-160AF38C73E7}" type="datetime1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6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CEB2-C0CE-4CE3-9198-7A589AA491A8}" type="datetime1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F6D9-2E44-45A3-823C-79DB0770C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chart" Target="../charts/chart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8894" r="9815"/>
          <a:stretch/>
        </p:blipFill>
        <p:spPr>
          <a:xfrm>
            <a:off x="1" y="-13855"/>
            <a:ext cx="12170976" cy="687185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77750"/>
            <a:ext cx="12170978" cy="711953"/>
            <a:chOff x="0" y="77750"/>
            <a:chExt cx="12170978" cy="711953"/>
          </a:xfrm>
        </p:grpSpPr>
        <p:sp>
          <p:nvSpPr>
            <p:cNvPr id="4" name="Заголовок 5"/>
            <p:cNvSpPr txBox="1">
              <a:spLocks/>
            </p:cNvSpPr>
            <p:nvPr/>
          </p:nvSpPr>
          <p:spPr>
            <a:xfrm>
              <a:off x="0" y="321762"/>
              <a:ext cx="12170978" cy="467941"/>
            </a:xfrm>
            <a:prstGeom prst="rect">
              <a:avLst/>
            </a:prstGeom>
          </p:spPr>
          <p:txBody>
            <a:bodyPr anchor="ctr"/>
            <a:lstStyle>
              <a:lvl1pPr algn="l" defTabSz="86392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SemiBold" panose="00000700000000000000" pitchFamily="2" charset="-52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СЕЛЬСКОГО ХОЗЯЙСТВА РОССИЙСКОЙ ФЕДЕРАЦИИ</a:t>
              </a:r>
            </a:p>
          </p:txBody>
        </p:sp>
        <p:pic>
          <p:nvPicPr>
            <p:cNvPr id="1026" name="Picture 2" descr="Министерство сельского хозяйства Российской Федерации — Википед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148" y="77750"/>
              <a:ext cx="568489" cy="62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625129" y="761993"/>
              <a:ext cx="8991600" cy="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Заголовок 5"/>
          <p:cNvSpPr txBox="1">
            <a:spLocks/>
          </p:cNvSpPr>
          <p:nvPr/>
        </p:nvSpPr>
        <p:spPr>
          <a:xfrm>
            <a:off x="0" y="1631364"/>
            <a:ext cx="12170977" cy="1406238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сельского туризма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071" y="5117524"/>
            <a:ext cx="6927273" cy="1496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Бибарсова Р.Х.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развития сельских территорий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F6D9-2E44-45A3-823C-79DB0770C9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/>
              <a:srcRect t="8163" b="13678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l="20959" t="8990" r="22509" b="9293"/>
              <a:stretch/>
            </p:blipFill>
            <p:spPr>
              <a:xfrm>
                <a:off x="96982" y="5964960"/>
                <a:ext cx="860129" cy="848590"/>
              </a:xfrm>
              <a:prstGeom prst="ellipse">
                <a:avLst/>
              </a:prstGeom>
            </p:spPr>
          </p:pic>
        </p:grpSp>
        <p:sp>
          <p:nvSpPr>
            <p:cNvPr id="8" name="Нашивка 7"/>
            <p:cNvSpPr/>
            <p:nvPr/>
          </p:nvSpPr>
          <p:spPr>
            <a:xfrm>
              <a:off x="4504380" y="249382"/>
              <a:ext cx="609036" cy="457200"/>
            </a:xfrm>
            <a:prstGeom prst="chevron">
              <a:avLst>
                <a:gd name="adj" fmla="val 65584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402920" y="249382"/>
              <a:ext cx="4210644" cy="457200"/>
            </a:xfrm>
            <a:prstGeom prst="homePlate">
              <a:avLst>
                <a:gd name="adj" fmla="val 5303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«ОБЪЕМ» СЕЛЬСКОГО ТУРИЗМА 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1760" y="6356350"/>
            <a:ext cx="2743200" cy="365125"/>
          </a:xfrm>
        </p:spPr>
        <p:txBody>
          <a:bodyPr/>
          <a:lstStyle/>
          <a:p>
            <a:fld id="{D0C1F6D9-2E44-45A3-823C-79DB0770C92C}" type="slidenum"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2</a:t>
            </a:fld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919" y="955964"/>
            <a:ext cx="11335999" cy="5008996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011" y="1237240"/>
            <a:ext cx="347294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познавательный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88686" y="1237240"/>
            <a:ext cx="323760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286" y="2154988"/>
            <a:ext cx="347294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906" y="3072737"/>
            <a:ext cx="347294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энотуризм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6011" y="3990485"/>
            <a:ext cx="3452736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апитуризм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285" y="4908233"/>
            <a:ext cx="347294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ечебно-оздоровительный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88687" y="3990485"/>
            <a:ext cx="323760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событийный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88687" y="3072736"/>
            <a:ext cx="3237605" cy="597839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приключенческий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8687" y="2154988"/>
            <a:ext cx="323760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95512" y="1237240"/>
            <a:ext cx="3476618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«экзотический»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88687" y="4908233"/>
            <a:ext cx="3237605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охоты и рыбалки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95512" y="4908233"/>
            <a:ext cx="3476618" cy="597838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 виды туризма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6829" y1="62857" x2="66829" y2="62857"/>
                        <a14:foregroundMark x1="8293" y1="37959" x2="8293" y2="37959"/>
                        <a14:foregroundMark x1="3902" y1="14286" x2="3902" y2="14286"/>
                        <a14:foregroundMark x1="20488" y1="6122" x2="20488" y2="6122"/>
                        <a14:foregroundMark x1="29268" y1="13469" x2="29268" y2="13469"/>
                        <a14:foregroundMark x1="36098" y1="20408" x2="36098" y2="20408"/>
                        <a14:foregroundMark x1="36098" y1="33061" x2="36098" y2="33061"/>
                        <a14:foregroundMark x1="43902" y1="13878" x2="43902" y2="13878"/>
                        <a14:foregroundMark x1="61463" y1="11429" x2="61463" y2="11429"/>
                        <a14:foregroundMark x1="72683" y1="5306" x2="72683" y2="5306"/>
                        <a14:foregroundMark x1="83902" y1="13878" x2="83902" y2="13878"/>
                        <a14:foregroundMark x1="89268" y1="20408" x2="89268" y2="20408"/>
                        <a14:foregroundMark x1="75122" y1="31020" x2="75122" y2="31020"/>
                        <a14:foregroundMark x1="75610" y1="41224" x2="75610" y2="41224"/>
                        <a14:foregroundMark x1="78537" y1="49796" x2="78537" y2="49796"/>
                        <a14:foregroundMark x1="18537" y1="49796" x2="18537" y2="49796"/>
                        <a14:foregroundMark x1="29268" y1="36327" x2="29756" y2="36327"/>
                        <a14:foregroundMark x1="18049" y1="22449" x2="18049" y2="22449"/>
                        <a14:foregroundMark x1="50732" y1="31020" x2="50732" y2="31020"/>
                        <a14:foregroundMark x1="62927" y1="34286" x2="62927" y2="34286"/>
                        <a14:foregroundMark x1="63415" y1="23673" x2="63415" y2="23673"/>
                        <a14:foregroundMark x1="35122" y1="72245" x2="35122" y2="72245"/>
                        <a14:foregroundMark x1="33171" y1="91429" x2="33171" y2="91429"/>
                        <a14:backgroundMark x1="11220" y1="71020" x2="11220" y2="71020"/>
                        <a14:backgroundMark x1="1463" y1="48163" x2="26341" y2="87755"/>
                        <a14:backgroundMark x1="31220" y1="64490" x2="9268" y2="88980"/>
                        <a14:backgroundMark x1="62927" y1="68980" x2="89268" y2="82857"/>
                        <a14:backgroundMark x1="88780" y1="82041" x2="96098" y2="44082"/>
                        <a14:backgroundMark x1="96098" y1="44082" x2="68780" y2="71429"/>
                        <a14:backgroundMark x1="35610" y1="5306" x2="35610" y2="5306"/>
                        <a14:backgroundMark x1="6829" y1="27347" x2="6829" y2="27347"/>
                        <a14:backgroundMark x1="46341" y1="38367" x2="46341" y2="38367"/>
                        <a14:backgroundMark x1="69268" y1="37551" x2="69268" y2="37551"/>
                        <a14:backgroundMark x1="42927" y1="82041" x2="42927" y2="82041"/>
                        <a14:backgroundMark x1="34146" y1="31020" x2="34146" y2="31020"/>
                        <a14:backgroundMark x1="46829" y1="72653" x2="46829" y2="72653"/>
                        <a14:backgroundMark x1="45854" y1="66939" x2="45854" y2="66939"/>
                        <a14:backgroundMark x1="48780" y1="83265" x2="48780" y2="83265"/>
                        <a14:backgroundMark x1="40488" y1="97143" x2="40488" y2="97143"/>
                        <a14:backgroundMark x1="45854" y1="93061" x2="45854" y2="93061"/>
                        <a14:backgroundMark x1="48293" y1="88980" x2="48293" y2="88980"/>
                        <a14:backgroundMark x1="66829" y1="60816" x2="66829" y2="60816"/>
                        <a14:backgroundMark x1="3902" y1="36735" x2="3902" y2="36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2828" y="2154989"/>
            <a:ext cx="1919767" cy="229435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395511" y="2154988"/>
            <a:ext cx="3476619" cy="2433335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СЕЛЬСКИЙ ТУРИЗМ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/>
              <a:srcRect t="8163" b="13678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l="20959" t="8990" r="22509" b="9293"/>
              <a:stretch/>
            </p:blipFill>
            <p:spPr>
              <a:xfrm>
                <a:off x="96982" y="5964960"/>
                <a:ext cx="860129" cy="848590"/>
              </a:xfrm>
              <a:prstGeom prst="ellipse">
                <a:avLst/>
              </a:prstGeom>
            </p:spPr>
          </p:pic>
        </p:grpSp>
        <p:sp>
          <p:nvSpPr>
            <p:cNvPr id="8" name="Нашивка 7"/>
            <p:cNvSpPr/>
            <p:nvPr/>
          </p:nvSpPr>
          <p:spPr>
            <a:xfrm>
              <a:off x="5571392" y="249382"/>
              <a:ext cx="609036" cy="457200"/>
            </a:xfrm>
            <a:prstGeom prst="chevron">
              <a:avLst>
                <a:gd name="adj" fmla="val 65584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402919" y="249382"/>
              <a:ext cx="5291305" cy="457200"/>
            </a:xfrm>
            <a:prstGeom prst="homePlate">
              <a:avLst>
                <a:gd name="adj" fmla="val 5303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ПРАВОВЫЕ ОСНОВЫ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1760" y="6356350"/>
            <a:ext cx="2743200" cy="365125"/>
          </a:xfrm>
        </p:spPr>
        <p:txBody>
          <a:bodyPr/>
          <a:lstStyle/>
          <a:p>
            <a:fld id="{D0C1F6D9-2E44-45A3-823C-79DB0770C92C}" type="slidenum"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3</a:t>
            </a:fld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994" y="5240219"/>
            <a:ext cx="11345735" cy="680291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Установлена возможность оказания господдержки СХТП на цели развития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агротуризма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Иконка «МТС Деньги» — скачай бесплатно PNG и векторе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2" y="5233972"/>
            <a:ext cx="751207" cy="7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462994" y="2035916"/>
            <a:ext cx="6252863" cy="827143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деятельности по развитию сельского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(Ростуризм, Минсельхоз России)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62994" y="3003839"/>
            <a:ext cx="6252863" cy="940944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средствам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используемым для осуществления деятельности в сфере сельского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</a:t>
            </a:r>
          </a:p>
          <a:p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(Ростуризм, Минсельхоз России</a:t>
            </a:r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62994" y="4076142"/>
            <a:ext cx="6252863" cy="984772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Государственную программу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сельского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регулирования рынков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продукции, сырья 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продовольствия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(Минсельхоз России)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975" y="1028722"/>
            <a:ext cx="1043191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02.07.2021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318-ФЗ "О внесении изменений в Федеральный закон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основах туристской деятельности в Российской Федерации" и статью 7 Федерального закона "О развитии сельского хозяйства"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178851" y="2035916"/>
            <a:ext cx="4629879" cy="825093"/>
          </a:xfrm>
          <a:prstGeom prst="round2Diag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мест размещения на землях с/х назначения</a:t>
            </a:r>
            <a:endParaRPr lang="ru-RU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178850" y="2998977"/>
            <a:ext cx="4629879" cy="950668"/>
          </a:xfrm>
          <a:prstGeom prst="round2Diag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выручки от </a:t>
            </a:r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туризма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общей выручке СХТП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166109" y="4076142"/>
            <a:ext cx="4629879" cy="984772"/>
          </a:xfrm>
          <a:prstGeom prst="round2Diag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в месте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3899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"/>
            <a:srcRect t="8163" b="136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/>
            <a:srcRect l="20959" t="8990" r="22509" b="9293"/>
            <a:stretch/>
          </p:blipFill>
          <p:spPr>
            <a:xfrm>
              <a:off x="96982" y="5964960"/>
              <a:ext cx="860129" cy="848590"/>
            </a:xfrm>
            <a:prstGeom prst="ellipse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436" y="776843"/>
            <a:ext cx="10017457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 на реализацию проектов «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230" b="46382"/>
          <a:stretch/>
        </p:blipFill>
        <p:spPr>
          <a:xfrm flipH="1">
            <a:off x="9662365" y="3675766"/>
            <a:ext cx="2365762" cy="267530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47353982"/>
              </p:ext>
            </p:extLst>
          </p:nvPr>
        </p:nvGraphicFramePr>
        <p:xfrm>
          <a:off x="411716" y="1680482"/>
          <a:ext cx="5190350" cy="433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08997285"/>
              </p:ext>
            </p:extLst>
          </p:nvPr>
        </p:nvGraphicFramePr>
        <p:xfrm>
          <a:off x="397877" y="3235997"/>
          <a:ext cx="5164381" cy="433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30333899"/>
              </p:ext>
            </p:extLst>
          </p:nvPr>
        </p:nvGraphicFramePr>
        <p:xfrm>
          <a:off x="794623" y="919722"/>
          <a:ext cx="4022266" cy="205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2" name="Овал 21"/>
          <p:cNvSpPr/>
          <p:nvPr/>
        </p:nvSpPr>
        <p:spPr>
          <a:xfrm>
            <a:off x="2650046" y="1517181"/>
            <a:ext cx="960880" cy="9763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</a:t>
            </a:r>
            <a:endParaRPr lang="ru-RU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7896" y="2974680"/>
            <a:ext cx="6520231" cy="3685015"/>
            <a:chOff x="5507896" y="2994241"/>
            <a:chExt cx="6520231" cy="368501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07896" y="3033199"/>
              <a:ext cx="6520231" cy="3646057"/>
              <a:chOff x="0" y="1196492"/>
              <a:chExt cx="6364913" cy="1979115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1196492"/>
                <a:ext cx="6364913" cy="197911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Прямоугольник 23"/>
              <p:cNvSpPr/>
              <p:nvPr/>
            </p:nvSpPr>
            <p:spPr>
              <a:xfrm>
                <a:off x="1" y="1196492"/>
                <a:ext cx="6208005" cy="1979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2086" tIns="15240" rIns="85344" bIns="15240" numCol="1" spcCol="1270" anchor="t" anchorCtr="0">
                <a:noAutofit/>
              </a:bodyPr>
              <a:lstStyle/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05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05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строительство,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модернизация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или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реконструкция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средств размещения, в том числе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модульных;</a:t>
                </a:r>
                <a:endParaRPr lang="ru-RU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подключение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средств размещения,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объектов сельского туризма к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электрическим, водо-, газо- и теплопроводным сетям, в том числе автономным;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монтаж туристского оборудования и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снаряжения;</a:t>
                </a:r>
                <a:endParaRPr lang="ru-RU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 по благоустройству территорий, прилегающих к средствам размещения, объектам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сельского туризма; </a:t>
                </a:r>
                <a:endParaRPr lang="ru-RU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мебели и оборудования для оснащения средств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размещения,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 также для реализации произведенной сельскохозяйственной продукции;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сельскохозяйственных животных и птицы, техники, специализированного транспорта и оборудования, предназначенных для производства сельскохозяйственной продукции, в том числе в целях организации объектов туристского показа и объектов, используемых для приема туристов.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05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105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721547" y="2994241"/>
              <a:ext cx="6145844" cy="419519"/>
              <a:chOff x="0" y="723544"/>
              <a:chExt cx="5311148" cy="597533"/>
            </a:xfrm>
            <a:scene3d>
              <a:camera prst="orthographicFront"/>
              <a:lightRig rig="flat" dir="t"/>
            </a:scene3d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0" y="723544"/>
                <a:ext cx="5311148" cy="59753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8338" y="743345"/>
                <a:ext cx="5215538" cy="5391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lang="ru-RU" sz="1400" kern="12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Целевка</a:t>
                </a:r>
                <a:r>
                  <a:rPr lang="ru-RU" sz="14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4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5353808" y="1244091"/>
            <a:ext cx="6513583" cy="1277055"/>
            <a:chOff x="5251170" y="1054048"/>
            <a:chExt cx="6513583" cy="12770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81600" y="1054048"/>
              <a:ext cx="6470453" cy="477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объем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собств.средств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10% стоимости проекта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281599" y="1327138"/>
              <a:ext cx="6470453" cy="477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объем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собств.средств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15% стоимости проекта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94300" y="1584893"/>
              <a:ext cx="6470453" cy="477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объем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собств.средств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20% стоимости проекта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251170" y="1853431"/>
              <a:ext cx="6470453" cy="477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объем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собств.средств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25% стоимости проекта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Нашивка 30"/>
          <p:cNvSpPr/>
          <p:nvPr/>
        </p:nvSpPr>
        <p:spPr>
          <a:xfrm>
            <a:off x="6360715" y="249770"/>
            <a:ext cx="609036" cy="457200"/>
          </a:xfrm>
          <a:prstGeom prst="chevron">
            <a:avLst>
              <a:gd name="adj" fmla="val 6558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30242" y="249770"/>
            <a:ext cx="6061998" cy="457200"/>
          </a:xfrm>
          <a:prstGeom prst="homePlate">
            <a:avLst>
              <a:gd name="adj" fmla="val 530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(МИНСЕЛЬХОЗ РФ)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t="8163" b="136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l="20959" t="8990" r="22509" b="9293"/>
            <a:stretch/>
          </p:blipFill>
          <p:spPr>
            <a:xfrm>
              <a:off x="96982" y="5964960"/>
              <a:ext cx="860129" cy="848590"/>
            </a:xfrm>
            <a:prstGeom prst="ellipse">
              <a:avLst/>
            </a:prstGeom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1760" y="6356350"/>
            <a:ext cx="2743200" cy="365125"/>
          </a:xfrm>
        </p:spPr>
        <p:txBody>
          <a:bodyPr/>
          <a:lstStyle/>
          <a:p>
            <a:fld id="{D0C1F6D9-2E44-45A3-823C-79DB0770C92C}" type="slidenum"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5</a:t>
            </a:fld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598715" y="468135"/>
            <a:ext cx="609036" cy="457200"/>
          </a:xfrm>
          <a:prstGeom prst="chevron">
            <a:avLst>
              <a:gd name="adj" fmla="val 6558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30242" y="468135"/>
            <a:ext cx="5291305" cy="457200"/>
          </a:xfrm>
          <a:prstGeom prst="homePlate">
            <a:avLst>
              <a:gd name="adj" fmla="val 530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07716" y="1288274"/>
            <a:ext cx="10906525" cy="727395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развитие туризма в рамках программ поддержки Ростуризма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707716" y="2172799"/>
            <a:ext cx="10906525" cy="727395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Правительства РФ в области проектов развития туризма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707716" y="3057324"/>
            <a:ext cx="10906525" cy="727395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707716" y="3925030"/>
            <a:ext cx="10906525" cy="727395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 создание туристических кластеров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707717" y="4809555"/>
            <a:ext cx="10906525" cy="727395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памятников деревянного зодчества и памятников культуры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/>
              <a:srcRect t="8163" b="13678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l="20959" t="8990" r="22509" b="9293"/>
              <a:stretch/>
            </p:blipFill>
            <p:spPr>
              <a:xfrm>
                <a:off x="96982" y="5964960"/>
                <a:ext cx="860129" cy="848590"/>
              </a:xfrm>
              <a:prstGeom prst="ellipse">
                <a:avLst/>
              </a:prstGeom>
            </p:spPr>
          </p:pic>
        </p:grpSp>
        <p:sp>
          <p:nvSpPr>
            <p:cNvPr id="8" name="Нашивка 7"/>
            <p:cNvSpPr/>
            <p:nvPr/>
          </p:nvSpPr>
          <p:spPr>
            <a:xfrm>
              <a:off x="5614142" y="428587"/>
              <a:ext cx="609036" cy="457200"/>
            </a:xfrm>
            <a:prstGeom prst="chevron">
              <a:avLst>
                <a:gd name="adj" fmla="val 4891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402915" y="428587"/>
              <a:ext cx="5284657" cy="457200"/>
            </a:xfrm>
            <a:prstGeom prst="homePlate">
              <a:avLst>
                <a:gd name="adj" fmla="val 5303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ПЛАНЫ ПО РАЗВИТИЮ СЕЛЬСКОГО ТУРИЗМА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1760" y="6356350"/>
            <a:ext cx="2743200" cy="365125"/>
          </a:xfrm>
        </p:spPr>
        <p:txBody>
          <a:bodyPr/>
          <a:lstStyle/>
          <a:p>
            <a:fld id="{D0C1F6D9-2E44-45A3-823C-79DB0770C92C}" type="slidenum"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6</a:t>
            </a:fld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02914" y="2030065"/>
            <a:ext cx="11240441" cy="676843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сельских туристических маршрутов и включение их в информационные системы в сфере туризма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402915" y="1134340"/>
            <a:ext cx="11240441" cy="676843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СХТП ведению деятельности в сфере туризма, организации предоставления </a:t>
            </a:r>
            <a:r>
              <a:rPr lang="ru-RU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туруслуг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гостеприимства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402913" y="2925985"/>
            <a:ext cx="11240441" cy="676843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событий и мероприятий, проводимых на сельских территориях, в Календарный план событий 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-4937999" y="-1769585"/>
            <a:ext cx="10930089" cy="607071"/>
          </a:xfrm>
          <a:prstGeom prst="homePlate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Законодательное регулирование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агротуризма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14819" y="4730618"/>
            <a:ext cx="11240441" cy="676843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региональных брендов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402912" y="3828910"/>
            <a:ext cx="11240441" cy="676843"/>
          </a:xfrm>
          <a:prstGeom prst="homePlate">
            <a:avLst/>
          </a:prstGeom>
          <a:solidFill>
            <a:schemeClr val="bg1">
              <a:alpha val="34902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СХТП в мероприятия комплексного развития сельских 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8347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491</Words>
  <Application>Microsoft Office PowerPoint</Application>
  <PresentationFormat>Произвольный</PresentationFormat>
  <Paragraphs>80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Бибарсова Рената Хамзаевна</dc:creator>
  <cp:lastModifiedBy>Старченко Александра Борисовна</cp:lastModifiedBy>
  <cp:revision>61</cp:revision>
  <dcterms:created xsi:type="dcterms:W3CDTF">2021-05-18T19:33:45Z</dcterms:created>
  <dcterms:modified xsi:type="dcterms:W3CDTF">2021-07-16T08:21:55Z</dcterms:modified>
</cp:coreProperties>
</file>